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6"/>
  </p:notesMasterIdLst>
  <p:sldIdLst>
    <p:sldId id="256" r:id="rId5"/>
  </p:sldIdLst>
  <p:sldSz cx="12801600" cy="96012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ebecca Dible" initials="RD" lastIdx="1" clrIdx="0">
    <p:extLst>
      <p:ext uri="{19B8F6BF-5375-455C-9EA6-DF929625EA0E}">
        <p15:presenceInfo xmlns:p15="http://schemas.microsoft.com/office/powerpoint/2012/main" userId="S::Rebecca.Dible@bristol.gov.uk::ed1619b3-665a-4c60-a8b7-42635e5de1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9BF64"/>
    <a:srgbClr val="55C3CF"/>
    <a:srgbClr val="ED7D31"/>
    <a:srgbClr val="C7E1CA"/>
    <a:srgbClr val="C5DBEC"/>
    <a:srgbClr val="FF99FF"/>
    <a:srgbClr val="66CCFF"/>
    <a:srgbClr val="70AD47"/>
    <a:srgbClr val="D9E6D4"/>
    <a:srgbClr val="C3E8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FDA2641-1704-4F77-ABCB-5BFFEB2A173A}" v="15" dt="2022-08-23T09:11:53.7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143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becca Dible" userId="ed1619b3-665a-4c60-a8b7-42635e5de12e" providerId="ADAL" clId="{5FDA2641-1704-4F77-ABCB-5BFFEB2A173A}"/>
    <pc:docChg chg="modSld">
      <pc:chgData name="Rebecca Dible" userId="ed1619b3-665a-4c60-a8b7-42635e5de12e" providerId="ADAL" clId="{5FDA2641-1704-4F77-ABCB-5BFFEB2A173A}" dt="2022-08-23T09:15:53.717" v="259" actId="1076"/>
      <pc:docMkLst>
        <pc:docMk/>
      </pc:docMkLst>
      <pc:sldChg chg="modSp mod">
        <pc:chgData name="Rebecca Dible" userId="ed1619b3-665a-4c60-a8b7-42635e5de12e" providerId="ADAL" clId="{5FDA2641-1704-4F77-ABCB-5BFFEB2A173A}" dt="2022-08-23T09:15:53.717" v="259" actId="1076"/>
        <pc:sldMkLst>
          <pc:docMk/>
          <pc:sldMk cId="1086484510" sldId="256"/>
        </pc:sldMkLst>
        <pc:spChg chg="mod">
          <ac:chgData name="Rebecca Dible" userId="ed1619b3-665a-4c60-a8b7-42635e5de12e" providerId="ADAL" clId="{5FDA2641-1704-4F77-ABCB-5BFFEB2A173A}" dt="2022-08-23T09:15:53.717" v="259" actId="1076"/>
          <ac:spMkLst>
            <pc:docMk/>
            <pc:sldMk cId="1086484510" sldId="256"/>
            <ac:spMk id="40" creationId="{F61B99DA-4CAE-4C9A-8468-E09C76812497}"/>
          </ac:spMkLst>
        </pc:spChg>
        <pc:spChg chg="mod">
          <ac:chgData name="Rebecca Dible" userId="ed1619b3-665a-4c60-a8b7-42635e5de12e" providerId="ADAL" clId="{5FDA2641-1704-4F77-ABCB-5BFFEB2A173A}" dt="2022-08-23T09:15:50" v="258" actId="14100"/>
          <ac:spMkLst>
            <pc:docMk/>
            <pc:sldMk cId="1086484510" sldId="256"/>
            <ac:spMk id="42" creationId="{51E62C8E-184C-4FDB-8214-0D42E517284B}"/>
          </ac:spMkLst>
        </pc:spChg>
        <pc:graphicFrameChg chg="mod">
          <ac:chgData name="Rebecca Dible" userId="ed1619b3-665a-4c60-a8b7-42635e5de12e" providerId="ADAL" clId="{5FDA2641-1704-4F77-ABCB-5BFFEB2A173A}" dt="2022-08-23T09:11:53.735" v="14" actId="20577"/>
          <ac:graphicFrameMkLst>
            <pc:docMk/>
            <pc:sldMk cId="1086484510" sldId="256"/>
            <ac:graphicFrameMk id="32" creationId="{C6BB629A-A1B9-48FB-8A23-E00CDD222D63}"/>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50B1C75-B2E2-4288-A095-CA449FEC3990}" type="doc">
      <dgm:prSet loTypeId="urn:microsoft.com/office/officeart/2005/8/layout/hierarchy4" loCatId="list" qsTypeId="urn:microsoft.com/office/officeart/2005/8/quickstyle/simple1" qsCatId="simple" csTypeId="urn:microsoft.com/office/officeart/2005/8/colors/colorful3" csCatId="colorful" phldr="1"/>
      <dgm:spPr/>
      <dgm:t>
        <a:bodyPr/>
        <a:lstStyle/>
        <a:p>
          <a:endParaRPr lang="en-GB"/>
        </a:p>
      </dgm:t>
    </dgm:pt>
    <dgm:pt modelId="{434C767F-2F43-4E36-8E9C-772C3F354C8E}">
      <dgm:prSet phldrT="[Text]" custT="1"/>
      <dgm:spPr/>
      <dgm:t>
        <a:bodyPr/>
        <a:lstStyle/>
        <a:p>
          <a:pPr algn="l">
            <a:buFont typeface="Symbol" panose="05050102010706020507" pitchFamily="18" charset="2"/>
            <a:buNone/>
          </a:pPr>
          <a:r>
            <a:rPr lang="en-GB" sz="1300" dirty="0"/>
            <a:t>In line with policy, when the young person was reported missing, the police communications team consistently completed hospital, ambulance and custody checks, notified patrol and neighbourhood policing teams, British Transport Police and CCTV operators. Extensive enquiries and investigations took place and use of local and national media appeals were used appropriately given the level of concern. </a:t>
          </a:r>
          <a:endParaRPr lang="en-GB" sz="1300" b="1" dirty="0"/>
        </a:p>
      </dgm:t>
    </dgm:pt>
    <dgm:pt modelId="{1117769B-00A3-4C3D-8CB6-3594BB6233D2}" type="parTrans" cxnId="{9EE751D2-2936-4B03-8A7E-02BD5A600F3E}">
      <dgm:prSet/>
      <dgm:spPr/>
      <dgm:t>
        <a:bodyPr/>
        <a:lstStyle/>
        <a:p>
          <a:pPr algn="l"/>
          <a:endParaRPr lang="en-GB" sz="1200" b="1"/>
        </a:p>
      </dgm:t>
    </dgm:pt>
    <dgm:pt modelId="{4F3E70DB-5D93-4EEB-BE40-89B43E9CE453}" type="sibTrans" cxnId="{9EE751D2-2936-4B03-8A7E-02BD5A600F3E}">
      <dgm:prSet phldrT="1"/>
      <dgm:spPr/>
      <dgm:t>
        <a:bodyPr/>
        <a:lstStyle/>
        <a:p>
          <a:endParaRPr lang="en-GB" sz="1200"/>
        </a:p>
      </dgm:t>
    </dgm:pt>
    <dgm:pt modelId="{7893C281-ED37-4AE2-AD8A-580F2A17B408}">
      <dgm:prSet phldrT="[Text]" custT="1"/>
      <dgm:spPr>
        <a:solidFill>
          <a:schemeClr val="accent1"/>
        </a:solidFill>
      </dgm:spPr>
      <dgm:t>
        <a:bodyPr/>
        <a:lstStyle/>
        <a:p>
          <a:pPr algn="l">
            <a:buFont typeface="Symbol" panose="05050102010706020507" pitchFamily="18" charset="2"/>
            <a:buChar char=""/>
          </a:pPr>
          <a:r>
            <a:rPr lang="en-GB" sz="1200" dirty="0"/>
            <a:t>The first five missing episodes within the review period were agreed as appropriately rated as medium risk by the police, one was later upgraded to high risk. Further missing episodes were rated as medium, with one being upgraded to high 36 hours later. Based on the risk being managed at the time and known escalating behaviour, it was agreed in the review that the later missing episodes should have been rated as high from the outset. There was some discrepancy in how risk was assessed in different team, however Avon and Somerset Police have already implemented a new pilot scheme for how missing children are risk assessed and managed based on this learning.</a:t>
          </a:r>
          <a:endParaRPr lang="en-GB" sz="1200" b="1" dirty="0"/>
        </a:p>
      </dgm:t>
    </dgm:pt>
    <dgm:pt modelId="{AE3231A2-D543-4BB5-9BCF-DD9352F1BF4D}" type="parTrans" cxnId="{41DA46C6-AF93-4E23-A423-720A9FD8FD78}">
      <dgm:prSet/>
      <dgm:spPr/>
      <dgm:t>
        <a:bodyPr/>
        <a:lstStyle/>
        <a:p>
          <a:pPr algn="l"/>
          <a:endParaRPr lang="en-GB" sz="1200" b="1"/>
        </a:p>
      </dgm:t>
    </dgm:pt>
    <dgm:pt modelId="{265DFD17-5C3B-4567-950E-E6E0E0854246}" type="sibTrans" cxnId="{41DA46C6-AF93-4E23-A423-720A9FD8FD78}">
      <dgm:prSet phldrT="2"/>
      <dgm:spPr/>
      <dgm:t>
        <a:bodyPr/>
        <a:lstStyle/>
        <a:p>
          <a:endParaRPr lang="en-GB" sz="1200"/>
        </a:p>
      </dgm:t>
    </dgm:pt>
    <dgm:pt modelId="{9DE5BE34-686E-4979-8AE5-CA3592745239}">
      <dgm:prSet phldrT="[Text]" custT="1"/>
      <dgm:spPr>
        <a:solidFill>
          <a:srgbClr val="49BF64"/>
        </a:solidFill>
      </dgm:spPr>
      <dgm:t>
        <a:bodyPr/>
        <a:lstStyle/>
        <a:p>
          <a:pPr algn="l">
            <a:buFont typeface="Symbol" panose="05050102010706020507" pitchFamily="18" charset="2"/>
            <a:buNone/>
          </a:pPr>
          <a:r>
            <a:rPr lang="en-GB" sz="1300" dirty="0"/>
            <a:t>Following one missing period, the young person was found with a known offender who posed a risk to them. The young person was referred to Operation Topaz who assessed CSE intel and requested that a Child Abduction Warning Notice (CAWN) be issued. CAWN is an early intervention tool used by the police to disrupt contact between a vulnerable child and a predatory adult.</a:t>
          </a:r>
          <a:endParaRPr lang="en-GB" sz="1300" b="1" dirty="0"/>
        </a:p>
      </dgm:t>
    </dgm:pt>
    <dgm:pt modelId="{D69F2F67-6166-4026-BC56-2DBBC23B5CD7}" type="parTrans" cxnId="{2F3C0BDC-8250-4A1D-BA8C-ADA353C8519E}">
      <dgm:prSet/>
      <dgm:spPr/>
      <dgm:t>
        <a:bodyPr/>
        <a:lstStyle/>
        <a:p>
          <a:pPr algn="l"/>
          <a:endParaRPr lang="en-GB" sz="1200" b="1"/>
        </a:p>
      </dgm:t>
    </dgm:pt>
    <dgm:pt modelId="{600A848A-9777-42AC-A413-D6DF9CAA1C34}" type="sibTrans" cxnId="{2F3C0BDC-8250-4A1D-BA8C-ADA353C8519E}">
      <dgm:prSet phldrT="3"/>
      <dgm:spPr/>
      <dgm:t>
        <a:bodyPr/>
        <a:lstStyle/>
        <a:p>
          <a:endParaRPr lang="en-GB" sz="1200"/>
        </a:p>
      </dgm:t>
    </dgm:pt>
    <dgm:pt modelId="{1BECF9C6-9747-427D-88D5-16B45D604F97}">
      <dgm:prSet custT="1"/>
      <dgm:spPr>
        <a:solidFill>
          <a:schemeClr val="accent2"/>
        </a:solidFill>
      </dgm:spPr>
      <dgm:t>
        <a:bodyPr/>
        <a:lstStyle/>
        <a:p>
          <a:pPr algn="l">
            <a:buFont typeface="Symbol" panose="05050102010706020507" pitchFamily="18" charset="2"/>
            <a:buNone/>
          </a:pPr>
          <a:r>
            <a:rPr lang="en-GB" sz="1400" dirty="0"/>
            <a:t>In the longest missing episode, there was evidence of improved practice when the missing investigation was reviewed by a Detective Chief Inspector (DCI) and a major crime approach was initiated. The group raised whether consideration should be given to how DCI reviews of missing incidents are triggered to ensure there is a senior oversight going forward. </a:t>
          </a:r>
          <a:endParaRPr lang="en-GB" sz="1400" b="1" dirty="0"/>
        </a:p>
      </dgm:t>
    </dgm:pt>
    <dgm:pt modelId="{A44FDAFA-BD62-4676-85BF-3315C3AFDCF2}" type="sibTrans" cxnId="{4BC4C034-6E79-4EAB-8A7C-39953FAA7C30}">
      <dgm:prSet/>
      <dgm:spPr/>
      <dgm:t>
        <a:bodyPr/>
        <a:lstStyle/>
        <a:p>
          <a:pPr algn="l"/>
          <a:endParaRPr lang="en-GB" sz="1200" b="1"/>
        </a:p>
      </dgm:t>
    </dgm:pt>
    <dgm:pt modelId="{4BFC2F39-F18C-4DBD-A4DA-A6393AC4FDFF}" type="parTrans" cxnId="{4BC4C034-6E79-4EAB-8A7C-39953FAA7C30}">
      <dgm:prSet/>
      <dgm:spPr/>
      <dgm:t>
        <a:bodyPr/>
        <a:lstStyle/>
        <a:p>
          <a:pPr algn="l"/>
          <a:endParaRPr lang="en-GB" sz="1200" b="1"/>
        </a:p>
      </dgm:t>
    </dgm:pt>
    <dgm:pt modelId="{B357FF71-1821-40CB-AE88-0AB932C153CA}">
      <dgm:prSet custT="1"/>
      <dgm:spPr>
        <a:solidFill>
          <a:srgbClr val="0070C0"/>
        </a:solidFill>
      </dgm:spPr>
      <dgm:t>
        <a:bodyPr/>
        <a:lstStyle/>
        <a:p>
          <a:pPr algn="l">
            <a:buFont typeface="Symbol" panose="05050102010706020507" pitchFamily="18" charset="2"/>
            <a:buChar char=""/>
          </a:pPr>
          <a:r>
            <a:rPr lang="en-GB" sz="1400" dirty="0"/>
            <a:t>Trigger plans were found to be used effectively by police to inform missing investigations. The plans were updated and shared with professionals after each missing episode, containing details about recent missing incidents and areas the young person was known to frequent. </a:t>
          </a:r>
          <a:endParaRPr lang="en-GB" sz="1400" b="1" dirty="0"/>
        </a:p>
      </dgm:t>
    </dgm:pt>
    <dgm:pt modelId="{3B4F3A5A-C9F7-4656-BA21-7E4B3FEA318E}" type="sibTrans" cxnId="{78288244-62B6-4B3E-BC0A-1BA7F2DD1C5E}">
      <dgm:prSet/>
      <dgm:spPr/>
      <dgm:t>
        <a:bodyPr/>
        <a:lstStyle/>
        <a:p>
          <a:pPr algn="l"/>
          <a:endParaRPr lang="en-GB" sz="1200" b="1"/>
        </a:p>
      </dgm:t>
    </dgm:pt>
    <dgm:pt modelId="{91C5D87A-863D-470C-84E3-E704D1C95270}" type="parTrans" cxnId="{78288244-62B6-4B3E-BC0A-1BA7F2DD1C5E}">
      <dgm:prSet/>
      <dgm:spPr/>
      <dgm:t>
        <a:bodyPr/>
        <a:lstStyle/>
        <a:p>
          <a:pPr algn="l"/>
          <a:endParaRPr lang="en-GB" sz="1200" b="1"/>
        </a:p>
      </dgm:t>
    </dgm:pt>
    <dgm:pt modelId="{5260EBD0-E728-4C72-BA61-945E3680F472}">
      <dgm:prSet custT="1"/>
      <dgm:spPr>
        <a:solidFill>
          <a:schemeClr val="accent6"/>
        </a:solidFill>
      </dgm:spPr>
      <dgm:t>
        <a:bodyPr/>
        <a:lstStyle/>
        <a:p>
          <a:pPr algn="l">
            <a:buFont typeface="Symbol" panose="05050102010706020507" pitchFamily="18" charset="2"/>
            <a:buNone/>
          </a:pPr>
          <a:r>
            <a:rPr lang="en-GB" sz="1400" dirty="0"/>
            <a:t>There was learning for services who work predominately with adults actively working with police and children’s services to find a missing child when their service is working with an adult suspected of trafficking.</a:t>
          </a:r>
          <a:endParaRPr lang="en-GB" sz="1400" b="1" dirty="0"/>
        </a:p>
      </dgm:t>
    </dgm:pt>
    <dgm:pt modelId="{07DEA98E-1460-4AF2-B25E-D86814C7FCB4}" type="sibTrans" cxnId="{999685DB-3EC9-4DFE-83F1-F9C2914AB905}">
      <dgm:prSet/>
      <dgm:spPr/>
      <dgm:t>
        <a:bodyPr/>
        <a:lstStyle/>
        <a:p>
          <a:pPr algn="l"/>
          <a:endParaRPr lang="en-GB" sz="1200" b="1"/>
        </a:p>
      </dgm:t>
    </dgm:pt>
    <dgm:pt modelId="{10700234-F98E-4E2A-904D-CC3968D32B8A}" type="parTrans" cxnId="{999685DB-3EC9-4DFE-83F1-F9C2914AB905}">
      <dgm:prSet/>
      <dgm:spPr/>
      <dgm:t>
        <a:bodyPr/>
        <a:lstStyle/>
        <a:p>
          <a:pPr algn="l"/>
          <a:endParaRPr lang="en-GB" sz="1200" b="1"/>
        </a:p>
      </dgm:t>
    </dgm:pt>
    <dgm:pt modelId="{72ED624C-C7C8-483E-A474-61A4B50040C8}">
      <dgm:prSet custT="1"/>
      <dgm:spPr>
        <a:solidFill>
          <a:schemeClr val="accent6"/>
        </a:solidFill>
      </dgm:spPr>
      <dgm:t>
        <a:bodyPr/>
        <a:lstStyle/>
        <a:p>
          <a:pPr algn="l">
            <a:buFont typeface="Symbol" panose="05050102010706020507" pitchFamily="18" charset="2"/>
            <a:buChar char=""/>
          </a:pPr>
          <a:r>
            <a:rPr lang="en-GB" sz="1200" dirty="0"/>
            <a:t>During missing episodes, education and voluntary sector partners were actively engaged with multi-agency decision making alongside health, police, and the local authority. Education reported that at times, it would have been beneficial to be part of the risk management and during missing episodes so that they could support the wider school community and peer group who were impacted. This is not always possible in a fast-paced investigation. There is learning for the partnership around how to communicate changes to high profile investigation to the network, and have actions or resources aligned to supporting the networks around children. The rapid review identified that there were opportunities to do this through the new exploitation mental health practitioners who are being commissioned to work with peer groups and communities. </a:t>
          </a:r>
        </a:p>
      </dgm:t>
    </dgm:pt>
    <dgm:pt modelId="{2FEB190E-0AA3-49AF-ACC9-0E301C0DB9F1}" type="parTrans" cxnId="{758D57D8-7661-4268-944F-CB49AC6DD7D2}">
      <dgm:prSet/>
      <dgm:spPr/>
      <dgm:t>
        <a:bodyPr/>
        <a:lstStyle/>
        <a:p>
          <a:endParaRPr lang="en-GB" sz="1200"/>
        </a:p>
      </dgm:t>
    </dgm:pt>
    <dgm:pt modelId="{EC450C16-A1EC-4A3B-9902-CB29601CF1B6}" type="sibTrans" cxnId="{758D57D8-7661-4268-944F-CB49AC6DD7D2}">
      <dgm:prSet/>
      <dgm:spPr/>
      <dgm:t>
        <a:bodyPr/>
        <a:lstStyle/>
        <a:p>
          <a:endParaRPr lang="en-GB" sz="1200"/>
        </a:p>
      </dgm:t>
    </dgm:pt>
    <dgm:pt modelId="{679CA777-6C46-4B95-ADC0-76C295632D54}" type="pres">
      <dgm:prSet presAssocID="{E50B1C75-B2E2-4288-A095-CA449FEC3990}" presName="Name0" presStyleCnt="0">
        <dgm:presLayoutVars>
          <dgm:chPref val="1"/>
          <dgm:dir/>
          <dgm:animOne val="branch"/>
          <dgm:animLvl val="lvl"/>
          <dgm:resizeHandles/>
        </dgm:presLayoutVars>
      </dgm:prSet>
      <dgm:spPr/>
    </dgm:pt>
    <dgm:pt modelId="{665E9D4C-1746-4608-91B4-361F4867A329}" type="pres">
      <dgm:prSet presAssocID="{434C767F-2F43-4E36-8E9C-772C3F354C8E}" presName="vertOne" presStyleCnt="0"/>
      <dgm:spPr/>
    </dgm:pt>
    <dgm:pt modelId="{3A56E4DC-006A-41F7-8B81-9824BA631302}" type="pres">
      <dgm:prSet presAssocID="{434C767F-2F43-4E36-8E9C-772C3F354C8E}" presName="txOne" presStyleLbl="node0" presStyleIdx="0" presStyleCnt="7" custScaleX="106880">
        <dgm:presLayoutVars>
          <dgm:chPref val="3"/>
        </dgm:presLayoutVars>
      </dgm:prSet>
      <dgm:spPr/>
    </dgm:pt>
    <dgm:pt modelId="{EB804B3E-4514-4BE8-A8FF-1093C8C9BA0E}" type="pres">
      <dgm:prSet presAssocID="{434C767F-2F43-4E36-8E9C-772C3F354C8E}" presName="horzOne" presStyleCnt="0"/>
      <dgm:spPr/>
    </dgm:pt>
    <dgm:pt modelId="{EA4FA715-E391-4589-9C31-75772BB9DEF8}" type="pres">
      <dgm:prSet presAssocID="{4F3E70DB-5D93-4EEB-BE40-89B43E9CE453}" presName="sibSpaceOne" presStyleCnt="0"/>
      <dgm:spPr/>
    </dgm:pt>
    <dgm:pt modelId="{EF4092CF-F0E3-487A-9DEA-66AE31D3402D}" type="pres">
      <dgm:prSet presAssocID="{7893C281-ED37-4AE2-AD8A-580F2A17B408}" presName="vertOne" presStyleCnt="0"/>
      <dgm:spPr/>
    </dgm:pt>
    <dgm:pt modelId="{A10FD563-0D24-4B1D-B6D7-B07DE41F6BCE}" type="pres">
      <dgm:prSet presAssocID="{7893C281-ED37-4AE2-AD8A-580F2A17B408}" presName="txOne" presStyleLbl="node0" presStyleIdx="1" presStyleCnt="7" custScaleX="131489">
        <dgm:presLayoutVars>
          <dgm:chPref val="3"/>
        </dgm:presLayoutVars>
      </dgm:prSet>
      <dgm:spPr/>
    </dgm:pt>
    <dgm:pt modelId="{4CCE2D06-AA9B-4D08-865D-B71F14BBACF6}" type="pres">
      <dgm:prSet presAssocID="{7893C281-ED37-4AE2-AD8A-580F2A17B408}" presName="horzOne" presStyleCnt="0"/>
      <dgm:spPr/>
    </dgm:pt>
    <dgm:pt modelId="{3E3F4992-A655-4101-B0D7-E5E902F9E7B6}" type="pres">
      <dgm:prSet presAssocID="{265DFD17-5C3B-4567-950E-E6E0E0854246}" presName="sibSpaceOne" presStyleCnt="0"/>
      <dgm:spPr/>
    </dgm:pt>
    <dgm:pt modelId="{35865CD1-329C-4A0C-9D40-ABF5D01D9282}" type="pres">
      <dgm:prSet presAssocID="{9DE5BE34-686E-4979-8AE5-CA3592745239}" presName="vertOne" presStyleCnt="0"/>
      <dgm:spPr/>
    </dgm:pt>
    <dgm:pt modelId="{DDCDF983-B7DB-4387-AC42-E6E0787F4FD8}" type="pres">
      <dgm:prSet presAssocID="{9DE5BE34-686E-4979-8AE5-CA3592745239}" presName="txOne" presStyleLbl="node0" presStyleIdx="2" presStyleCnt="7" custScaleX="106161" custLinFactNeighborX="-8" custLinFactNeighborY="-550">
        <dgm:presLayoutVars>
          <dgm:chPref val="3"/>
        </dgm:presLayoutVars>
      </dgm:prSet>
      <dgm:spPr/>
    </dgm:pt>
    <dgm:pt modelId="{EC36B3C4-339E-4D4F-AC6A-D049BFDC2982}" type="pres">
      <dgm:prSet presAssocID="{9DE5BE34-686E-4979-8AE5-CA3592745239}" presName="horzOne" presStyleCnt="0"/>
      <dgm:spPr/>
    </dgm:pt>
    <dgm:pt modelId="{43D794BB-1000-446B-B4F0-DF4086645780}" type="pres">
      <dgm:prSet presAssocID="{600A848A-9777-42AC-A413-D6DF9CAA1C34}" presName="sibSpaceOne" presStyleCnt="0"/>
      <dgm:spPr/>
    </dgm:pt>
    <dgm:pt modelId="{7D300F95-BDE9-4128-8197-AA17F8DDBF51}" type="pres">
      <dgm:prSet presAssocID="{5260EBD0-E728-4C72-BA61-945E3680F472}" presName="vertOne" presStyleCnt="0"/>
      <dgm:spPr/>
    </dgm:pt>
    <dgm:pt modelId="{5A0E2986-EB0D-4E07-83C0-250EFCF7CAB7}" type="pres">
      <dgm:prSet presAssocID="{5260EBD0-E728-4C72-BA61-945E3680F472}" presName="txOne" presStyleLbl="node0" presStyleIdx="3" presStyleCnt="7" custScaleX="106880">
        <dgm:presLayoutVars>
          <dgm:chPref val="3"/>
        </dgm:presLayoutVars>
      </dgm:prSet>
      <dgm:spPr/>
    </dgm:pt>
    <dgm:pt modelId="{1FC442E9-3FCA-4BC5-B1DC-844F12E7C6B3}" type="pres">
      <dgm:prSet presAssocID="{5260EBD0-E728-4C72-BA61-945E3680F472}" presName="horzOne" presStyleCnt="0"/>
      <dgm:spPr/>
    </dgm:pt>
    <dgm:pt modelId="{AEBCF63A-2C70-4961-AD7C-A29CAE0AC1EF}" type="pres">
      <dgm:prSet presAssocID="{07DEA98E-1460-4AF2-B25E-D86814C7FCB4}" presName="sibSpaceOne" presStyleCnt="0"/>
      <dgm:spPr/>
    </dgm:pt>
    <dgm:pt modelId="{85F3071A-E668-4A34-BDF7-A09920B2A2BC}" type="pres">
      <dgm:prSet presAssocID="{B357FF71-1821-40CB-AE88-0AB932C153CA}" presName="vertOne" presStyleCnt="0"/>
      <dgm:spPr/>
    </dgm:pt>
    <dgm:pt modelId="{D845E552-73B1-4D1A-BAFE-96613E7B1150}" type="pres">
      <dgm:prSet presAssocID="{B357FF71-1821-40CB-AE88-0AB932C153CA}" presName="txOne" presStyleLbl="node0" presStyleIdx="4" presStyleCnt="7" custScaleX="108102">
        <dgm:presLayoutVars>
          <dgm:chPref val="3"/>
        </dgm:presLayoutVars>
      </dgm:prSet>
      <dgm:spPr/>
    </dgm:pt>
    <dgm:pt modelId="{05853BF5-D7E3-4516-97A5-31BE11D0D0C7}" type="pres">
      <dgm:prSet presAssocID="{B357FF71-1821-40CB-AE88-0AB932C153CA}" presName="horzOne" presStyleCnt="0"/>
      <dgm:spPr/>
    </dgm:pt>
    <dgm:pt modelId="{C198F0C1-C251-41E6-B4C3-9D8660D41FF7}" type="pres">
      <dgm:prSet presAssocID="{3B4F3A5A-C9F7-4656-BA21-7E4B3FEA318E}" presName="sibSpaceOne" presStyleCnt="0"/>
      <dgm:spPr/>
    </dgm:pt>
    <dgm:pt modelId="{D69F4EC8-EBF6-44B6-8CFF-BD8AF3A6F8F2}" type="pres">
      <dgm:prSet presAssocID="{1BECF9C6-9747-427D-88D5-16B45D604F97}" presName="vertOne" presStyleCnt="0"/>
      <dgm:spPr/>
    </dgm:pt>
    <dgm:pt modelId="{F17A6857-EF98-4488-B6BD-B58BE5B9804D}" type="pres">
      <dgm:prSet presAssocID="{1BECF9C6-9747-427D-88D5-16B45D604F97}" presName="txOne" presStyleLbl="node0" presStyleIdx="5" presStyleCnt="7" custScaleX="107123">
        <dgm:presLayoutVars>
          <dgm:chPref val="3"/>
        </dgm:presLayoutVars>
      </dgm:prSet>
      <dgm:spPr/>
    </dgm:pt>
    <dgm:pt modelId="{9E9564AC-1046-451F-A7A3-F9B79A70C6B5}" type="pres">
      <dgm:prSet presAssocID="{1BECF9C6-9747-427D-88D5-16B45D604F97}" presName="horzOne" presStyleCnt="0"/>
      <dgm:spPr/>
    </dgm:pt>
    <dgm:pt modelId="{2D4A20DF-5074-45E9-807E-2959E0058ABF}" type="pres">
      <dgm:prSet presAssocID="{A44FDAFA-BD62-4676-85BF-3315C3AFDCF2}" presName="sibSpaceOne" presStyleCnt="0"/>
      <dgm:spPr/>
    </dgm:pt>
    <dgm:pt modelId="{437D8136-E442-47B9-9976-7ACF5F8B87E6}" type="pres">
      <dgm:prSet presAssocID="{72ED624C-C7C8-483E-A474-61A4B50040C8}" presName="vertOne" presStyleCnt="0"/>
      <dgm:spPr/>
    </dgm:pt>
    <dgm:pt modelId="{CA16592A-A5A6-4BDB-AE5A-594E3FC7A517}" type="pres">
      <dgm:prSet presAssocID="{72ED624C-C7C8-483E-A474-61A4B50040C8}" presName="txOne" presStyleLbl="node0" presStyleIdx="6" presStyleCnt="7" custScaleX="158968">
        <dgm:presLayoutVars>
          <dgm:chPref val="3"/>
        </dgm:presLayoutVars>
      </dgm:prSet>
      <dgm:spPr/>
    </dgm:pt>
    <dgm:pt modelId="{88C07225-42D7-4E9C-A30C-AD4D5458F017}" type="pres">
      <dgm:prSet presAssocID="{72ED624C-C7C8-483E-A474-61A4B50040C8}" presName="horzOne" presStyleCnt="0"/>
      <dgm:spPr/>
    </dgm:pt>
  </dgm:ptLst>
  <dgm:cxnLst>
    <dgm:cxn modelId="{543C6808-322F-4227-9F9B-3F2456C4FE54}" type="presOf" srcId="{434C767F-2F43-4E36-8E9C-772C3F354C8E}" destId="{3A56E4DC-006A-41F7-8B81-9824BA631302}" srcOrd="0" destOrd="0" presId="urn:microsoft.com/office/officeart/2005/8/layout/hierarchy4"/>
    <dgm:cxn modelId="{3291090D-3AAA-4D45-A81F-965E81FD7B4F}" type="presOf" srcId="{5260EBD0-E728-4C72-BA61-945E3680F472}" destId="{5A0E2986-EB0D-4E07-83C0-250EFCF7CAB7}" srcOrd="0" destOrd="0" presId="urn:microsoft.com/office/officeart/2005/8/layout/hierarchy4"/>
    <dgm:cxn modelId="{4BC4C034-6E79-4EAB-8A7C-39953FAA7C30}" srcId="{E50B1C75-B2E2-4288-A095-CA449FEC3990}" destId="{1BECF9C6-9747-427D-88D5-16B45D604F97}" srcOrd="5" destOrd="0" parTransId="{4BFC2F39-F18C-4DBD-A4DA-A6393AC4FDFF}" sibTransId="{A44FDAFA-BD62-4676-85BF-3315C3AFDCF2}"/>
    <dgm:cxn modelId="{78288244-62B6-4B3E-BC0A-1BA7F2DD1C5E}" srcId="{E50B1C75-B2E2-4288-A095-CA449FEC3990}" destId="{B357FF71-1821-40CB-AE88-0AB932C153CA}" srcOrd="4" destOrd="0" parTransId="{91C5D87A-863D-470C-84E3-E704D1C95270}" sibTransId="{3B4F3A5A-C9F7-4656-BA21-7E4B3FEA318E}"/>
    <dgm:cxn modelId="{50C2E154-6E1A-4D57-B907-19115D52F3D5}" type="presOf" srcId="{9DE5BE34-686E-4979-8AE5-CA3592745239}" destId="{DDCDF983-B7DB-4387-AC42-E6E0787F4FD8}" srcOrd="0" destOrd="0" presId="urn:microsoft.com/office/officeart/2005/8/layout/hierarchy4"/>
    <dgm:cxn modelId="{26909EB4-EDAE-4DC4-86C3-CF2097C3A447}" type="presOf" srcId="{72ED624C-C7C8-483E-A474-61A4B50040C8}" destId="{CA16592A-A5A6-4BDB-AE5A-594E3FC7A517}" srcOrd="0" destOrd="0" presId="urn:microsoft.com/office/officeart/2005/8/layout/hierarchy4"/>
    <dgm:cxn modelId="{4CB3FEB9-D7AE-430B-9D72-B55700C7BD04}" type="presOf" srcId="{7893C281-ED37-4AE2-AD8A-580F2A17B408}" destId="{A10FD563-0D24-4B1D-B6D7-B07DE41F6BCE}" srcOrd="0" destOrd="0" presId="urn:microsoft.com/office/officeart/2005/8/layout/hierarchy4"/>
    <dgm:cxn modelId="{41DA46C6-AF93-4E23-A423-720A9FD8FD78}" srcId="{E50B1C75-B2E2-4288-A095-CA449FEC3990}" destId="{7893C281-ED37-4AE2-AD8A-580F2A17B408}" srcOrd="1" destOrd="0" parTransId="{AE3231A2-D543-4BB5-9BCF-DD9352F1BF4D}" sibTransId="{265DFD17-5C3B-4567-950E-E6E0E0854246}"/>
    <dgm:cxn modelId="{D597DACC-BB84-46BA-9F00-80DC0E1A897D}" type="presOf" srcId="{B357FF71-1821-40CB-AE88-0AB932C153CA}" destId="{D845E552-73B1-4D1A-BAFE-96613E7B1150}" srcOrd="0" destOrd="0" presId="urn:microsoft.com/office/officeart/2005/8/layout/hierarchy4"/>
    <dgm:cxn modelId="{9EE751D2-2936-4B03-8A7E-02BD5A600F3E}" srcId="{E50B1C75-B2E2-4288-A095-CA449FEC3990}" destId="{434C767F-2F43-4E36-8E9C-772C3F354C8E}" srcOrd="0" destOrd="0" parTransId="{1117769B-00A3-4C3D-8CB6-3594BB6233D2}" sibTransId="{4F3E70DB-5D93-4EEB-BE40-89B43E9CE453}"/>
    <dgm:cxn modelId="{758D57D8-7661-4268-944F-CB49AC6DD7D2}" srcId="{E50B1C75-B2E2-4288-A095-CA449FEC3990}" destId="{72ED624C-C7C8-483E-A474-61A4B50040C8}" srcOrd="6" destOrd="0" parTransId="{2FEB190E-0AA3-49AF-ACC9-0E301C0DB9F1}" sibTransId="{EC450C16-A1EC-4A3B-9902-CB29601CF1B6}"/>
    <dgm:cxn modelId="{999685DB-3EC9-4DFE-83F1-F9C2914AB905}" srcId="{E50B1C75-B2E2-4288-A095-CA449FEC3990}" destId="{5260EBD0-E728-4C72-BA61-945E3680F472}" srcOrd="3" destOrd="0" parTransId="{10700234-F98E-4E2A-904D-CC3968D32B8A}" sibTransId="{07DEA98E-1460-4AF2-B25E-D86814C7FCB4}"/>
    <dgm:cxn modelId="{2F3C0BDC-8250-4A1D-BA8C-ADA353C8519E}" srcId="{E50B1C75-B2E2-4288-A095-CA449FEC3990}" destId="{9DE5BE34-686E-4979-8AE5-CA3592745239}" srcOrd="2" destOrd="0" parTransId="{D69F2F67-6166-4026-BC56-2DBBC23B5CD7}" sibTransId="{600A848A-9777-42AC-A413-D6DF9CAA1C34}"/>
    <dgm:cxn modelId="{D83BEDDF-08EE-4C8E-9818-0413B180DF53}" type="presOf" srcId="{1BECF9C6-9747-427D-88D5-16B45D604F97}" destId="{F17A6857-EF98-4488-B6BD-B58BE5B9804D}" srcOrd="0" destOrd="0" presId="urn:microsoft.com/office/officeart/2005/8/layout/hierarchy4"/>
    <dgm:cxn modelId="{60898EEA-6017-4356-87FF-D74D02451A40}" type="presOf" srcId="{E50B1C75-B2E2-4288-A095-CA449FEC3990}" destId="{679CA777-6C46-4B95-ADC0-76C295632D54}" srcOrd="0" destOrd="0" presId="urn:microsoft.com/office/officeart/2005/8/layout/hierarchy4"/>
    <dgm:cxn modelId="{2BF639F4-380E-479B-81E2-39DB22FB731D}" type="presParOf" srcId="{679CA777-6C46-4B95-ADC0-76C295632D54}" destId="{665E9D4C-1746-4608-91B4-361F4867A329}" srcOrd="0" destOrd="0" presId="urn:microsoft.com/office/officeart/2005/8/layout/hierarchy4"/>
    <dgm:cxn modelId="{9EA4CC6D-C29F-4BE3-8489-A1607AACA358}" type="presParOf" srcId="{665E9D4C-1746-4608-91B4-361F4867A329}" destId="{3A56E4DC-006A-41F7-8B81-9824BA631302}" srcOrd="0" destOrd="0" presId="urn:microsoft.com/office/officeart/2005/8/layout/hierarchy4"/>
    <dgm:cxn modelId="{75A050FC-6AA8-4984-81E0-788D41A2CD29}" type="presParOf" srcId="{665E9D4C-1746-4608-91B4-361F4867A329}" destId="{EB804B3E-4514-4BE8-A8FF-1093C8C9BA0E}" srcOrd="1" destOrd="0" presId="urn:microsoft.com/office/officeart/2005/8/layout/hierarchy4"/>
    <dgm:cxn modelId="{8C9C9C73-B5BD-43C0-BDC6-630F64BCCE48}" type="presParOf" srcId="{679CA777-6C46-4B95-ADC0-76C295632D54}" destId="{EA4FA715-E391-4589-9C31-75772BB9DEF8}" srcOrd="1" destOrd="0" presId="urn:microsoft.com/office/officeart/2005/8/layout/hierarchy4"/>
    <dgm:cxn modelId="{8D32246D-6DAB-44A0-9E21-27E2396F4216}" type="presParOf" srcId="{679CA777-6C46-4B95-ADC0-76C295632D54}" destId="{EF4092CF-F0E3-487A-9DEA-66AE31D3402D}" srcOrd="2" destOrd="0" presId="urn:microsoft.com/office/officeart/2005/8/layout/hierarchy4"/>
    <dgm:cxn modelId="{DA3791F7-F7CA-4950-B6A0-6811CD510321}" type="presParOf" srcId="{EF4092CF-F0E3-487A-9DEA-66AE31D3402D}" destId="{A10FD563-0D24-4B1D-B6D7-B07DE41F6BCE}" srcOrd="0" destOrd="0" presId="urn:microsoft.com/office/officeart/2005/8/layout/hierarchy4"/>
    <dgm:cxn modelId="{3B7C5775-092B-4EDF-BA3A-4C0638ADCBBA}" type="presParOf" srcId="{EF4092CF-F0E3-487A-9DEA-66AE31D3402D}" destId="{4CCE2D06-AA9B-4D08-865D-B71F14BBACF6}" srcOrd="1" destOrd="0" presId="urn:microsoft.com/office/officeart/2005/8/layout/hierarchy4"/>
    <dgm:cxn modelId="{E4840124-083A-4FC1-8985-DC0A444778F0}" type="presParOf" srcId="{679CA777-6C46-4B95-ADC0-76C295632D54}" destId="{3E3F4992-A655-4101-B0D7-E5E902F9E7B6}" srcOrd="3" destOrd="0" presId="urn:microsoft.com/office/officeart/2005/8/layout/hierarchy4"/>
    <dgm:cxn modelId="{B155D954-45AF-4979-985C-56144A22564B}" type="presParOf" srcId="{679CA777-6C46-4B95-ADC0-76C295632D54}" destId="{35865CD1-329C-4A0C-9D40-ABF5D01D9282}" srcOrd="4" destOrd="0" presId="urn:microsoft.com/office/officeart/2005/8/layout/hierarchy4"/>
    <dgm:cxn modelId="{3E95AD5C-D394-4CF0-BE16-7AAFC3DA6579}" type="presParOf" srcId="{35865CD1-329C-4A0C-9D40-ABF5D01D9282}" destId="{DDCDF983-B7DB-4387-AC42-E6E0787F4FD8}" srcOrd="0" destOrd="0" presId="urn:microsoft.com/office/officeart/2005/8/layout/hierarchy4"/>
    <dgm:cxn modelId="{4FBD423E-B7E5-43A5-8564-9D3DE364B888}" type="presParOf" srcId="{35865CD1-329C-4A0C-9D40-ABF5D01D9282}" destId="{EC36B3C4-339E-4D4F-AC6A-D049BFDC2982}" srcOrd="1" destOrd="0" presId="urn:microsoft.com/office/officeart/2005/8/layout/hierarchy4"/>
    <dgm:cxn modelId="{87AA4CE1-16C2-4067-8D4E-47D5CB80ABE3}" type="presParOf" srcId="{679CA777-6C46-4B95-ADC0-76C295632D54}" destId="{43D794BB-1000-446B-B4F0-DF4086645780}" srcOrd="5" destOrd="0" presId="urn:microsoft.com/office/officeart/2005/8/layout/hierarchy4"/>
    <dgm:cxn modelId="{A235ABF6-5D22-4640-AC02-AE9732751535}" type="presParOf" srcId="{679CA777-6C46-4B95-ADC0-76C295632D54}" destId="{7D300F95-BDE9-4128-8197-AA17F8DDBF51}" srcOrd="6" destOrd="0" presId="urn:microsoft.com/office/officeart/2005/8/layout/hierarchy4"/>
    <dgm:cxn modelId="{5723281A-09DF-47D4-ADE2-6F24903B5252}" type="presParOf" srcId="{7D300F95-BDE9-4128-8197-AA17F8DDBF51}" destId="{5A0E2986-EB0D-4E07-83C0-250EFCF7CAB7}" srcOrd="0" destOrd="0" presId="urn:microsoft.com/office/officeart/2005/8/layout/hierarchy4"/>
    <dgm:cxn modelId="{A6BE7EF2-1BFA-4133-95E3-254AB6F67A94}" type="presParOf" srcId="{7D300F95-BDE9-4128-8197-AA17F8DDBF51}" destId="{1FC442E9-3FCA-4BC5-B1DC-844F12E7C6B3}" srcOrd="1" destOrd="0" presId="urn:microsoft.com/office/officeart/2005/8/layout/hierarchy4"/>
    <dgm:cxn modelId="{ED05EAC4-790A-43F7-BDF7-E9068F452D6C}" type="presParOf" srcId="{679CA777-6C46-4B95-ADC0-76C295632D54}" destId="{AEBCF63A-2C70-4961-AD7C-A29CAE0AC1EF}" srcOrd="7" destOrd="0" presId="urn:microsoft.com/office/officeart/2005/8/layout/hierarchy4"/>
    <dgm:cxn modelId="{DB844D98-2FCF-4F55-90F7-CC19B4D1CA8A}" type="presParOf" srcId="{679CA777-6C46-4B95-ADC0-76C295632D54}" destId="{85F3071A-E668-4A34-BDF7-A09920B2A2BC}" srcOrd="8" destOrd="0" presId="urn:microsoft.com/office/officeart/2005/8/layout/hierarchy4"/>
    <dgm:cxn modelId="{46C7ABBF-5BE7-4BE4-A9B9-ADBB07451F01}" type="presParOf" srcId="{85F3071A-E668-4A34-BDF7-A09920B2A2BC}" destId="{D845E552-73B1-4D1A-BAFE-96613E7B1150}" srcOrd="0" destOrd="0" presId="urn:microsoft.com/office/officeart/2005/8/layout/hierarchy4"/>
    <dgm:cxn modelId="{BB299E91-C075-41E2-A2E8-47A6F7418EE4}" type="presParOf" srcId="{85F3071A-E668-4A34-BDF7-A09920B2A2BC}" destId="{05853BF5-D7E3-4516-97A5-31BE11D0D0C7}" srcOrd="1" destOrd="0" presId="urn:microsoft.com/office/officeart/2005/8/layout/hierarchy4"/>
    <dgm:cxn modelId="{7BD90718-F22F-463C-BD8D-8A01A941DF6D}" type="presParOf" srcId="{679CA777-6C46-4B95-ADC0-76C295632D54}" destId="{C198F0C1-C251-41E6-B4C3-9D8660D41FF7}" srcOrd="9" destOrd="0" presId="urn:microsoft.com/office/officeart/2005/8/layout/hierarchy4"/>
    <dgm:cxn modelId="{4F64B0B9-9D66-4AD6-8B60-3F8CF6336982}" type="presParOf" srcId="{679CA777-6C46-4B95-ADC0-76C295632D54}" destId="{D69F4EC8-EBF6-44B6-8CFF-BD8AF3A6F8F2}" srcOrd="10" destOrd="0" presId="urn:microsoft.com/office/officeart/2005/8/layout/hierarchy4"/>
    <dgm:cxn modelId="{6F7FBAEE-861B-4970-B820-A2B2BA566BD2}" type="presParOf" srcId="{D69F4EC8-EBF6-44B6-8CFF-BD8AF3A6F8F2}" destId="{F17A6857-EF98-4488-B6BD-B58BE5B9804D}" srcOrd="0" destOrd="0" presId="urn:microsoft.com/office/officeart/2005/8/layout/hierarchy4"/>
    <dgm:cxn modelId="{F69F495D-4806-44EE-A34C-9FB240237A68}" type="presParOf" srcId="{D69F4EC8-EBF6-44B6-8CFF-BD8AF3A6F8F2}" destId="{9E9564AC-1046-451F-A7A3-F9B79A70C6B5}" srcOrd="1" destOrd="0" presId="urn:microsoft.com/office/officeart/2005/8/layout/hierarchy4"/>
    <dgm:cxn modelId="{7FD53278-D0BC-4676-90B2-64D696754DBD}" type="presParOf" srcId="{679CA777-6C46-4B95-ADC0-76C295632D54}" destId="{2D4A20DF-5074-45E9-807E-2959E0058ABF}" srcOrd="11" destOrd="0" presId="urn:microsoft.com/office/officeart/2005/8/layout/hierarchy4"/>
    <dgm:cxn modelId="{95D1EFBA-DFAA-49A5-B906-0626316F282F}" type="presParOf" srcId="{679CA777-6C46-4B95-ADC0-76C295632D54}" destId="{437D8136-E442-47B9-9976-7ACF5F8B87E6}" srcOrd="12" destOrd="0" presId="urn:microsoft.com/office/officeart/2005/8/layout/hierarchy4"/>
    <dgm:cxn modelId="{086ED3A6-8DF2-4591-8751-FCE22D80C16E}" type="presParOf" srcId="{437D8136-E442-47B9-9976-7ACF5F8B87E6}" destId="{CA16592A-A5A6-4BDB-AE5A-594E3FC7A517}" srcOrd="0" destOrd="0" presId="urn:microsoft.com/office/officeart/2005/8/layout/hierarchy4"/>
    <dgm:cxn modelId="{06E2290C-B03B-4933-A252-8156A169DCA1}" type="presParOf" srcId="{437D8136-E442-47B9-9976-7ACF5F8B87E6}" destId="{88C07225-42D7-4E9C-A30C-AD4D5458F017}"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56E4DC-006A-41F7-8B81-9824BA631302}">
      <dsp:nvSpPr>
        <dsp:cNvPr id="0" name=""/>
        <dsp:cNvSpPr/>
      </dsp:nvSpPr>
      <dsp:spPr>
        <a:xfrm>
          <a:off x="1977" y="0"/>
          <a:ext cx="1438366" cy="5364000"/>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Font typeface="Symbol" panose="05050102010706020507" pitchFamily="18" charset="2"/>
            <a:buNone/>
          </a:pPr>
          <a:r>
            <a:rPr lang="en-GB" sz="1300" kern="1200" dirty="0"/>
            <a:t>In line with policy, when the young person was reported missing, the police communications team consistently completed hospital, ambulance and custody checks, notified patrol and neighbourhood policing teams, British Transport Police and CCTV operators. Extensive enquiries and investigations took place and use of local and national media appeals were used appropriately given the level of concern. </a:t>
          </a:r>
          <a:endParaRPr lang="en-GB" sz="1300" b="1" kern="1200" dirty="0"/>
        </a:p>
      </dsp:txBody>
      <dsp:txXfrm>
        <a:off x="44105" y="42128"/>
        <a:ext cx="1354110" cy="5279744"/>
      </dsp:txXfrm>
    </dsp:sp>
    <dsp:sp modelId="{A10FD563-0D24-4B1D-B6D7-B07DE41F6BCE}">
      <dsp:nvSpPr>
        <dsp:cNvPr id="0" name=""/>
        <dsp:cNvSpPr/>
      </dsp:nvSpPr>
      <dsp:spPr>
        <a:xfrm>
          <a:off x="1666434" y="0"/>
          <a:ext cx="1769548" cy="5364000"/>
        </a:xfrm>
        <a:prstGeom prst="roundRect">
          <a:avLst>
            <a:gd name="adj" fmla="val 10000"/>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Font typeface="Symbol" panose="05050102010706020507" pitchFamily="18" charset="2"/>
            <a:buNone/>
          </a:pPr>
          <a:r>
            <a:rPr lang="en-GB" sz="1200" kern="1200" dirty="0"/>
            <a:t>The first five missing episodes within the review period were agreed as appropriately rated as medium risk by the police, one was later upgraded to high risk. Further missing episodes were rated as medium, with one being upgraded to high 36 hours later. Based on the risk being managed at the time and known escalating behaviour, it was agreed in the review that the later missing episodes should have been rated as high from the outset. There was some discrepancy in how risk was assessed in different team, however Avon and Somerset Police have already implemented a new pilot scheme for how missing children are risk assessed and managed based on this learning.</a:t>
          </a:r>
          <a:endParaRPr lang="en-GB" sz="1200" b="1" kern="1200" dirty="0"/>
        </a:p>
      </dsp:txBody>
      <dsp:txXfrm>
        <a:off x="1718262" y="51828"/>
        <a:ext cx="1665892" cy="5260344"/>
      </dsp:txXfrm>
    </dsp:sp>
    <dsp:sp modelId="{DDCDF983-B7DB-4387-AC42-E6E0787F4FD8}">
      <dsp:nvSpPr>
        <dsp:cNvPr id="0" name=""/>
        <dsp:cNvSpPr/>
      </dsp:nvSpPr>
      <dsp:spPr>
        <a:xfrm>
          <a:off x="3661966" y="0"/>
          <a:ext cx="1428690" cy="5364000"/>
        </a:xfrm>
        <a:prstGeom prst="roundRect">
          <a:avLst>
            <a:gd name="adj" fmla="val 10000"/>
          </a:avLst>
        </a:prstGeom>
        <a:solidFill>
          <a:srgbClr val="49BF6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Font typeface="Symbol" panose="05050102010706020507" pitchFamily="18" charset="2"/>
            <a:buNone/>
          </a:pPr>
          <a:r>
            <a:rPr lang="en-GB" sz="1300" kern="1200" dirty="0"/>
            <a:t>Following one missing period, the young person was found with a known offender who posed a risk to them. The young person was referred to Operation Topaz who assessed CSE intel and requested that a Child Abduction Warning Notice (CAWN) be issued. CAWN is an early intervention tool used by the police to disrupt contact between a vulnerable child and a predatory adult.</a:t>
          </a:r>
          <a:endParaRPr lang="en-GB" sz="1300" b="1" kern="1200" dirty="0"/>
        </a:p>
      </dsp:txBody>
      <dsp:txXfrm>
        <a:off x="3703811" y="41845"/>
        <a:ext cx="1345000" cy="5280310"/>
      </dsp:txXfrm>
    </dsp:sp>
    <dsp:sp modelId="{5A0E2986-EB0D-4E07-83C0-250EFCF7CAB7}">
      <dsp:nvSpPr>
        <dsp:cNvPr id="0" name=""/>
        <dsp:cNvSpPr/>
      </dsp:nvSpPr>
      <dsp:spPr>
        <a:xfrm>
          <a:off x="5316854" y="0"/>
          <a:ext cx="1438366" cy="5364000"/>
        </a:xfrm>
        <a:prstGeom prst="roundRect">
          <a:avLst>
            <a:gd name="adj" fmla="val 10000"/>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Font typeface="Symbol" panose="05050102010706020507" pitchFamily="18" charset="2"/>
            <a:buNone/>
          </a:pPr>
          <a:r>
            <a:rPr lang="en-GB" sz="1400" kern="1200" dirty="0"/>
            <a:t>There was learning for services who work predominately with adults actively working with police and children’s services to find a missing child when their service is working with an adult suspected of trafficking.</a:t>
          </a:r>
          <a:endParaRPr lang="en-GB" sz="1400" b="1" kern="1200" dirty="0"/>
        </a:p>
      </dsp:txBody>
      <dsp:txXfrm>
        <a:off x="5358982" y="42128"/>
        <a:ext cx="1354110" cy="5279744"/>
      </dsp:txXfrm>
    </dsp:sp>
    <dsp:sp modelId="{D845E552-73B1-4D1A-BAFE-96613E7B1150}">
      <dsp:nvSpPr>
        <dsp:cNvPr id="0" name=""/>
        <dsp:cNvSpPr/>
      </dsp:nvSpPr>
      <dsp:spPr>
        <a:xfrm>
          <a:off x="6981311" y="0"/>
          <a:ext cx="1454811" cy="5364000"/>
        </a:xfrm>
        <a:prstGeom prst="roundRect">
          <a:avLst>
            <a:gd name="adj" fmla="val 10000"/>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Font typeface="Symbol" panose="05050102010706020507" pitchFamily="18" charset="2"/>
            <a:buNone/>
          </a:pPr>
          <a:r>
            <a:rPr lang="en-GB" sz="1400" kern="1200" dirty="0"/>
            <a:t>Trigger plans were found to be used effectively by police to inform missing investigations. The plans were updated and shared with professionals after each missing episode, containing details about recent missing incidents and areas the young person was known to frequent. </a:t>
          </a:r>
          <a:endParaRPr lang="en-GB" sz="1400" b="1" kern="1200" dirty="0"/>
        </a:p>
      </dsp:txBody>
      <dsp:txXfrm>
        <a:off x="7023921" y="42610"/>
        <a:ext cx="1369591" cy="5278780"/>
      </dsp:txXfrm>
    </dsp:sp>
    <dsp:sp modelId="{F17A6857-EF98-4488-B6BD-B58BE5B9804D}">
      <dsp:nvSpPr>
        <dsp:cNvPr id="0" name=""/>
        <dsp:cNvSpPr/>
      </dsp:nvSpPr>
      <dsp:spPr>
        <a:xfrm>
          <a:off x="8662214" y="0"/>
          <a:ext cx="1441636" cy="5364000"/>
        </a:xfrm>
        <a:prstGeom prst="roundRect">
          <a:avLst>
            <a:gd name="adj" fmla="val 10000"/>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Font typeface="Symbol" panose="05050102010706020507" pitchFamily="18" charset="2"/>
            <a:buNone/>
          </a:pPr>
          <a:r>
            <a:rPr lang="en-GB" sz="1400" kern="1200" dirty="0"/>
            <a:t>In the longest missing episode, there was evidence of improved practice when the missing investigation was reviewed by a Detective Chief Inspector (DCI) and a major crime approach was initiated. The group raised whether consideration should be given to how DCI reviews of missing incidents are triggered to ensure there is a senior oversight going forward. </a:t>
          </a:r>
          <a:endParaRPr lang="en-GB" sz="1400" b="1" kern="1200" dirty="0"/>
        </a:p>
      </dsp:txBody>
      <dsp:txXfrm>
        <a:off x="8704438" y="42224"/>
        <a:ext cx="1357188" cy="5279552"/>
      </dsp:txXfrm>
    </dsp:sp>
    <dsp:sp modelId="{CA16592A-A5A6-4BDB-AE5A-594E3FC7A517}">
      <dsp:nvSpPr>
        <dsp:cNvPr id="0" name=""/>
        <dsp:cNvSpPr/>
      </dsp:nvSpPr>
      <dsp:spPr>
        <a:xfrm>
          <a:off x="10329941" y="0"/>
          <a:ext cx="2139354" cy="5364000"/>
        </a:xfrm>
        <a:prstGeom prst="roundRect">
          <a:avLst>
            <a:gd name="adj" fmla="val 10000"/>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Font typeface="Symbol" panose="05050102010706020507" pitchFamily="18" charset="2"/>
            <a:buNone/>
          </a:pPr>
          <a:r>
            <a:rPr lang="en-GB" sz="1200" kern="1200" dirty="0"/>
            <a:t>During missing episodes, education and voluntary sector partners were actively engaged with multi-agency decision making alongside health, police, and the local authority. Education reported that at times, it would have been beneficial to be part of the risk management and during missing episodes so that they could support the wider school community and peer group who were impacted. This is not always possible in a fast-paced investigation. There is learning for the partnership around how to communicate changes to high profile investigation to the network, and have actions or resources aligned to supporting the networks around children. The rapid review identified that there were opportunities to do this through the new exploitation mental health practitioners who are being commissioned to work with peer groups and communities. </a:t>
          </a:r>
        </a:p>
      </dsp:txBody>
      <dsp:txXfrm>
        <a:off x="10392601" y="62660"/>
        <a:ext cx="2014034" cy="523868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3B8A15-BCE5-4156-8A2E-FA8861FBED15}" type="datetimeFigureOut">
              <a:rPr lang="en-GB" smtClean="0"/>
              <a:t>23/08/2022</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810824-83AB-49E3-938C-E5F3418947E0}" type="slidenum">
              <a:rPr lang="en-GB" smtClean="0"/>
              <a:t>‹#›</a:t>
            </a:fld>
            <a:endParaRPr lang="en-GB"/>
          </a:p>
        </p:txBody>
      </p:sp>
    </p:spTree>
    <p:extLst>
      <p:ext uri="{BB962C8B-B14F-4D97-AF65-F5344CB8AC3E}">
        <p14:creationId xmlns:p14="http://schemas.microsoft.com/office/powerpoint/2010/main" val="2535256164"/>
      </p:ext>
    </p:extLst>
  </p:cSld>
  <p:clrMap bg1="lt1" tx1="dk1" bg2="lt2" tx2="dk2" accent1="accent1" accent2="accent2" accent3="accent3" accent4="accent4" accent5="accent5" accent6="accent6" hlink="hlink" folHlink="folHlink"/>
  <p:notesStyle>
    <a:lvl1pPr marL="0" algn="l" defTabSz="1221913" rtl="0" eaLnBrk="1" latinLnBrk="0" hangingPunct="1">
      <a:defRPr sz="1604" kern="1200">
        <a:solidFill>
          <a:schemeClr val="tx1"/>
        </a:solidFill>
        <a:latin typeface="+mn-lt"/>
        <a:ea typeface="+mn-ea"/>
        <a:cs typeface="+mn-cs"/>
      </a:defRPr>
    </a:lvl1pPr>
    <a:lvl2pPr marL="610956" algn="l" defTabSz="1221913" rtl="0" eaLnBrk="1" latinLnBrk="0" hangingPunct="1">
      <a:defRPr sz="1604" kern="1200">
        <a:solidFill>
          <a:schemeClr val="tx1"/>
        </a:solidFill>
        <a:latin typeface="+mn-lt"/>
        <a:ea typeface="+mn-ea"/>
        <a:cs typeface="+mn-cs"/>
      </a:defRPr>
    </a:lvl2pPr>
    <a:lvl3pPr marL="1221913" algn="l" defTabSz="1221913" rtl="0" eaLnBrk="1" latinLnBrk="0" hangingPunct="1">
      <a:defRPr sz="1604" kern="1200">
        <a:solidFill>
          <a:schemeClr val="tx1"/>
        </a:solidFill>
        <a:latin typeface="+mn-lt"/>
        <a:ea typeface="+mn-ea"/>
        <a:cs typeface="+mn-cs"/>
      </a:defRPr>
    </a:lvl3pPr>
    <a:lvl4pPr marL="1832869" algn="l" defTabSz="1221913" rtl="0" eaLnBrk="1" latinLnBrk="0" hangingPunct="1">
      <a:defRPr sz="1604" kern="1200">
        <a:solidFill>
          <a:schemeClr val="tx1"/>
        </a:solidFill>
        <a:latin typeface="+mn-lt"/>
        <a:ea typeface="+mn-ea"/>
        <a:cs typeface="+mn-cs"/>
      </a:defRPr>
    </a:lvl4pPr>
    <a:lvl5pPr marL="2443825" algn="l" defTabSz="1221913" rtl="0" eaLnBrk="1" latinLnBrk="0" hangingPunct="1">
      <a:defRPr sz="1604" kern="1200">
        <a:solidFill>
          <a:schemeClr val="tx1"/>
        </a:solidFill>
        <a:latin typeface="+mn-lt"/>
        <a:ea typeface="+mn-ea"/>
        <a:cs typeface="+mn-cs"/>
      </a:defRPr>
    </a:lvl5pPr>
    <a:lvl6pPr marL="3054782" algn="l" defTabSz="1221913" rtl="0" eaLnBrk="1" latinLnBrk="0" hangingPunct="1">
      <a:defRPr sz="1604" kern="1200">
        <a:solidFill>
          <a:schemeClr val="tx1"/>
        </a:solidFill>
        <a:latin typeface="+mn-lt"/>
        <a:ea typeface="+mn-ea"/>
        <a:cs typeface="+mn-cs"/>
      </a:defRPr>
    </a:lvl6pPr>
    <a:lvl7pPr marL="3665738" algn="l" defTabSz="1221913" rtl="0" eaLnBrk="1" latinLnBrk="0" hangingPunct="1">
      <a:defRPr sz="1604" kern="1200">
        <a:solidFill>
          <a:schemeClr val="tx1"/>
        </a:solidFill>
        <a:latin typeface="+mn-lt"/>
        <a:ea typeface="+mn-ea"/>
        <a:cs typeface="+mn-cs"/>
      </a:defRPr>
    </a:lvl7pPr>
    <a:lvl8pPr marL="4276695" algn="l" defTabSz="1221913" rtl="0" eaLnBrk="1" latinLnBrk="0" hangingPunct="1">
      <a:defRPr sz="1604" kern="1200">
        <a:solidFill>
          <a:schemeClr val="tx1"/>
        </a:solidFill>
        <a:latin typeface="+mn-lt"/>
        <a:ea typeface="+mn-ea"/>
        <a:cs typeface="+mn-cs"/>
      </a:defRPr>
    </a:lvl8pPr>
    <a:lvl9pPr marL="4887651" algn="l" defTabSz="1221913" rtl="0" eaLnBrk="1" latinLnBrk="0" hangingPunct="1">
      <a:defRPr sz="1604"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9790B8F-473C-4B89-A779-9621C738FA86}" type="datetimeFigureOut">
              <a:rPr lang="en-GB" smtClean="0"/>
              <a:t>23/08/2022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FEDBE22-BACA-4BBA-A8E1-EA2F9D2D2EF5}" type="slidenum">
              <a:rPr lang="en-GB" smtClean="0"/>
              <a:t>‹#›</a:t>
            </a:fld>
            <a:endParaRPr lang="en-GB"/>
          </a:p>
        </p:txBody>
      </p:sp>
    </p:spTree>
    <p:extLst>
      <p:ext uri="{BB962C8B-B14F-4D97-AF65-F5344CB8AC3E}">
        <p14:creationId xmlns:p14="http://schemas.microsoft.com/office/powerpoint/2010/main" val="36894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790B8F-473C-4B89-A779-9621C738FA86}" type="datetimeFigureOut">
              <a:rPr lang="en-GB" smtClean="0"/>
              <a:t>23/08/2022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FEDBE22-BACA-4BBA-A8E1-EA2F9D2D2EF5}" type="slidenum">
              <a:rPr lang="en-GB" smtClean="0"/>
              <a:t>‹#›</a:t>
            </a:fld>
            <a:endParaRPr lang="en-GB"/>
          </a:p>
        </p:txBody>
      </p:sp>
    </p:spTree>
    <p:extLst>
      <p:ext uri="{BB962C8B-B14F-4D97-AF65-F5344CB8AC3E}">
        <p14:creationId xmlns:p14="http://schemas.microsoft.com/office/powerpoint/2010/main" val="2085104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790B8F-473C-4B89-A779-9621C738FA86}" type="datetimeFigureOut">
              <a:rPr lang="en-GB" smtClean="0"/>
              <a:t>23/08/2022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FEDBE22-BACA-4BBA-A8E1-EA2F9D2D2EF5}" type="slidenum">
              <a:rPr lang="en-GB" smtClean="0"/>
              <a:t>‹#›</a:t>
            </a:fld>
            <a:endParaRPr lang="en-GB"/>
          </a:p>
        </p:txBody>
      </p:sp>
    </p:spTree>
    <p:extLst>
      <p:ext uri="{BB962C8B-B14F-4D97-AF65-F5344CB8AC3E}">
        <p14:creationId xmlns:p14="http://schemas.microsoft.com/office/powerpoint/2010/main" val="3274227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790B8F-473C-4B89-A779-9621C738FA86}" type="datetimeFigureOut">
              <a:rPr lang="en-GB" smtClean="0"/>
              <a:t>23/08/2022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FEDBE22-BACA-4BBA-A8E1-EA2F9D2D2EF5}" type="slidenum">
              <a:rPr lang="en-GB" smtClean="0"/>
              <a:t>‹#›</a:t>
            </a:fld>
            <a:endParaRPr lang="en-GB"/>
          </a:p>
        </p:txBody>
      </p:sp>
    </p:spTree>
    <p:extLst>
      <p:ext uri="{BB962C8B-B14F-4D97-AF65-F5344CB8AC3E}">
        <p14:creationId xmlns:p14="http://schemas.microsoft.com/office/powerpoint/2010/main" val="2894488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790B8F-473C-4B89-A779-9621C738FA86}" type="datetimeFigureOut">
              <a:rPr lang="en-GB" smtClean="0"/>
              <a:t>23/08/2022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FEDBE22-BACA-4BBA-A8E1-EA2F9D2D2EF5}" type="slidenum">
              <a:rPr lang="en-GB" smtClean="0"/>
              <a:t>‹#›</a:t>
            </a:fld>
            <a:endParaRPr lang="en-GB"/>
          </a:p>
        </p:txBody>
      </p:sp>
    </p:spTree>
    <p:extLst>
      <p:ext uri="{BB962C8B-B14F-4D97-AF65-F5344CB8AC3E}">
        <p14:creationId xmlns:p14="http://schemas.microsoft.com/office/powerpoint/2010/main" val="1401583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9790B8F-473C-4B89-A779-9621C738FA86}" type="datetimeFigureOut">
              <a:rPr lang="en-GB" smtClean="0"/>
              <a:t>23/08/2022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FEDBE22-BACA-4BBA-A8E1-EA2F9D2D2EF5}" type="slidenum">
              <a:rPr lang="en-GB" smtClean="0"/>
              <a:t>‹#›</a:t>
            </a:fld>
            <a:endParaRPr lang="en-GB"/>
          </a:p>
        </p:txBody>
      </p:sp>
    </p:spTree>
    <p:extLst>
      <p:ext uri="{BB962C8B-B14F-4D97-AF65-F5344CB8AC3E}">
        <p14:creationId xmlns:p14="http://schemas.microsoft.com/office/powerpoint/2010/main" val="2550325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9790B8F-473C-4B89-A779-9621C738FA86}" type="datetimeFigureOut">
              <a:rPr lang="en-GB" smtClean="0"/>
              <a:t>23/08/2022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FEDBE22-BACA-4BBA-A8E1-EA2F9D2D2EF5}" type="slidenum">
              <a:rPr lang="en-GB" smtClean="0"/>
              <a:t>‹#›</a:t>
            </a:fld>
            <a:endParaRPr lang="en-GB"/>
          </a:p>
        </p:txBody>
      </p:sp>
    </p:spTree>
    <p:extLst>
      <p:ext uri="{BB962C8B-B14F-4D97-AF65-F5344CB8AC3E}">
        <p14:creationId xmlns:p14="http://schemas.microsoft.com/office/powerpoint/2010/main" val="2189218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9790B8F-473C-4B89-A779-9621C738FA86}" type="datetimeFigureOut">
              <a:rPr lang="en-GB" smtClean="0"/>
              <a:t>23/08/2022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FEDBE22-BACA-4BBA-A8E1-EA2F9D2D2EF5}" type="slidenum">
              <a:rPr lang="en-GB" smtClean="0"/>
              <a:t>‹#›</a:t>
            </a:fld>
            <a:endParaRPr lang="en-GB"/>
          </a:p>
        </p:txBody>
      </p:sp>
    </p:spTree>
    <p:extLst>
      <p:ext uri="{BB962C8B-B14F-4D97-AF65-F5344CB8AC3E}">
        <p14:creationId xmlns:p14="http://schemas.microsoft.com/office/powerpoint/2010/main" val="506708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790B8F-473C-4B89-A779-9621C738FA86}" type="datetimeFigureOut">
              <a:rPr lang="en-GB" smtClean="0"/>
              <a:t>23/08/2022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FEDBE22-BACA-4BBA-A8E1-EA2F9D2D2EF5}" type="slidenum">
              <a:rPr lang="en-GB" smtClean="0"/>
              <a:t>‹#›</a:t>
            </a:fld>
            <a:endParaRPr lang="en-GB"/>
          </a:p>
        </p:txBody>
      </p:sp>
    </p:spTree>
    <p:extLst>
      <p:ext uri="{BB962C8B-B14F-4D97-AF65-F5344CB8AC3E}">
        <p14:creationId xmlns:p14="http://schemas.microsoft.com/office/powerpoint/2010/main" val="3870928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C9790B8F-473C-4B89-A779-9621C738FA86}" type="datetimeFigureOut">
              <a:rPr lang="en-GB" smtClean="0"/>
              <a:t>23/08/2022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FEDBE22-BACA-4BBA-A8E1-EA2F9D2D2EF5}" type="slidenum">
              <a:rPr lang="en-GB" smtClean="0"/>
              <a:t>‹#›</a:t>
            </a:fld>
            <a:endParaRPr lang="en-GB"/>
          </a:p>
        </p:txBody>
      </p:sp>
    </p:spTree>
    <p:extLst>
      <p:ext uri="{BB962C8B-B14F-4D97-AF65-F5344CB8AC3E}">
        <p14:creationId xmlns:p14="http://schemas.microsoft.com/office/powerpoint/2010/main" val="2281589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a:t>Click icon to add picture</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C9790B8F-473C-4B89-A779-9621C738FA86}" type="datetimeFigureOut">
              <a:rPr lang="en-GB" smtClean="0"/>
              <a:t>23/08/2022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FEDBE22-BACA-4BBA-A8E1-EA2F9D2D2EF5}" type="slidenum">
              <a:rPr lang="en-GB" smtClean="0"/>
              <a:t>‹#›</a:t>
            </a:fld>
            <a:endParaRPr lang="en-GB"/>
          </a:p>
        </p:txBody>
      </p:sp>
    </p:spTree>
    <p:extLst>
      <p:ext uri="{BB962C8B-B14F-4D97-AF65-F5344CB8AC3E}">
        <p14:creationId xmlns:p14="http://schemas.microsoft.com/office/powerpoint/2010/main" val="2450637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C9790B8F-473C-4B89-A779-9621C738FA86}" type="datetimeFigureOut">
              <a:rPr lang="en-GB" smtClean="0"/>
              <a:t>23/08/2022</a:t>
            </a:fld>
            <a:endParaRPr lang="en-GB"/>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CFEDBE22-BACA-4BBA-A8E1-EA2F9D2D2EF5}" type="slidenum">
              <a:rPr lang="en-GB" smtClean="0"/>
              <a:t>‹#›</a:t>
            </a:fld>
            <a:endParaRPr lang="en-GB"/>
          </a:p>
        </p:txBody>
      </p:sp>
    </p:spTree>
    <p:extLst>
      <p:ext uri="{BB962C8B-B14F-4D97-AF65-F5344CB8AC3E}">
        <p14:creationId xmlns:p14="http://schemas.microsoft.com/office/powerpoint/2010/main" val="33490033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svg"/><Relationship Id="rId13" Type="http://schemas.openxmlformats.org/officeDocument/2006/relationships/image" Target="../media/image6.png"/><Relationship Id="rId18" Type="http://schemas.openxmlformats.org/officeDocument/2006/relationships/image" Target="../media/image11.svg"/><Relationship Id="rId3" Type="http://schemas.openxmlformats.org/officeDocument/2006/relationships/diagramLayout" Target="../diagrams/layout1.xml"/><Relationship Id="rId7" Type="http://schemas.openxmlformats.org/officeDocument/2006/relationships/image" Target="../media/image1.png"/><Relationship Id="rId12" Type="http://schemas.openxmlformats.org/officeDocument/2006/relationships/hyperlink" Target="https://bristolsafeguarding.org/policies-and-guidance/missing-children/" TargetMode="External"/><Relationship Id="rId17" Type="http://schemas.openxmlformats.org/officeDocument/2006/relationships/image" Target="../media/image10.png"/><Relationship Id="rId2" Type="http://schemas.openxmlformats.org/officeDocument/2006/relationships/diagramData" Target="../diagrams/data1.xml"/><Relationship Id="rId16" Type="http://schemas.openxmlformats.org/officeDocument/2006/relationships/image" Target="../media/image9.svg"/><Relationship Id="rId1" Type="http://schemas.openxmlformats.org/officeDocument/2006/relationships/slideLayout" Target="../slideLayouts/slideLayout1.xml"/><Relationship Id="rId6" Type="http://schemas.microsoft.com/office/2007/relationships/diagramDrawing" Target="../diagrams/drawing1.xml"/><Relationship Id="rId11" Type="http://schemas.openxmlformats.org/officeDocument/2006/relationships/image" Target="../media/image5.png"/><Relationship Id="rId5" Type="http://schemas.openxmlformats.org/officeDocument/2006/relationships/diagramColors" Target="../diagrams/colors1.xml"/><Relationship Id="rId15" Type="http://schemas.openxmlformats.org/officeDocument/2006/relationships/image" Target="../media/image8.png"/><Relationship Id="rId10" Type="http://schemas.openxmlformats.org/officeDocument/2006/relationships/image" Target="../media/image4.svg"/><Relationship Id="rId4" Type="http://schemas.openxmlformats.org/officeDocument/2006/relationships/diagramQuickStyle" Target="../diagrams/quickStyle1.xml"/><Relationship Id="rId9" Type="http://schemas.openxmlformats.org/officeDocument/2006/relationships/image" Target="../media/image3.png"/><Relationship Id="rId14" Type="http://schemas.openxmlformats.org/officeDocument/2006/relationships/image" Target="../media/image7.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Flowchart: Data 36">
            <a:extLst>
              <a:ext uri="{FF2B5EF4-FFF2-40B4-BE49-F238E27FC236}">
                <a16:creationId xmlns:a16="http://schemas.microsoft.com/office/drawing/2014/main" id="{DFCB9F21-A4A4-404A-ACCF-6033FA9FA89C}"/>
              </a:ext>
            </a:extLst>
          </p:cNvPr>
          <p:cNvSpPr>
            <a:spLocks noChangeAspect="1"/>
          </p:cNvSpPr>
          <p:nvPr/>
        </p:nvSpPr>
        <p:spPr>
          <a:xfrm>
            <a:off x="2945863" y="1403127"/>
            <a:ext cx="4542009" cy="2156745"/>
          </a:xfrm>
          <a:prstGeom prst="flowChartInputOutput">
            <a:avLst/>
          </a:prstGeom>
          <a:solidFill>
            <a:srgbClr val="C5DB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2" name="Flowchart: Data 41">
            <a:extLst>
              <a:ext uri="{FF2B5EF4-FFF2-40B4-BE49-F238E27FC236}">
                <a16:creationId xmlns:a16="http://schemas.microsoft.com/office/drawing/2014/main" id="{51E62C8E-184C-4FDB-8214-0D42E517284B}"/>
              </a:ext>
            </a:extLst>
          </p:cNvPr>
          <p:cNvSpPr>
            <a:spLocks noChangeAspect="1"/>
          </p:cNvSpPr>
          <p:nvPr/>
        </p:nvSpPr>
        <p:spPr>
          <a:xfrm>
            <a:off x="6861386" y="915898"/>
            <a:ext cx="5131321" cy="2643974"/>
          </a:xfrm>
          <a:prstGeom prst="flowChartInputOutput">
            <a:avLst/>
          </a:prstGeom>
          <a:solidFill>
            <a:srgbClr val="C7E1CA"/>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dirty="0"/>
          </a:p>
        </p:txBody>
      </p:sp>
      <p:sp>
        <p:nvSpPr>
          <p:cNvPr id="5" name="Rectangle 4">
            <a:extLst>
              <a:ext uri="{FF2B5EF4-FFF2-40B4-BE49-F238E27FC236}">
                <a16:creationId xmlns:a16="http://schemas.microsoft.com/office/drawing/2014/main" id="{D1A42F46-50AF-4BCD-B829-803FBE130977}"/>
              </a:ext>
            </a:extLst>
          </p:cNvPr>
          <p:cNvSpPr/>
          <p:nvPr/>
        </p:nvSpPr>
        <p:spPr>
          <a:xfrm>
            <a:off x="1380024" y="25075"/>
            <a:ext cx="8688607" cy="1473539"/>
          </a:xfrm>
          <a:prstGeom prst="rect">
            <a:avLst/>
          </a:prstGeom>
          <a:noFill/>
        </p:spPr>
        <p:txBody>
          <a:bodyPr wrap="square" lIns="118169" tIns="59084" rIns="118169" bIns="59084">
            <a:spAutoFit/>
          </a:bodyPr>
          <a:lstStyle/>
          <a:p>
            <a:r>
              <a:rPr lang="en-US" sz="4400" b="1" spc="-150" dirty="0">
                <a:ln w="0"/>
                <a:solidFill>
                  <a:srgbClr val="4A6EA6"/>
                </a:solidFill>
                <a:latin typeface="Arial" panose="020B0604020202020204" pitchFamily="34" charset="0"/>
                <a:cs typeface="Arial" panose="020B0604020202020204" pitchFamily="34" charset="0"/>
              </a:rPr>
              <a:t>Rapid Review Learning Briefing</a:t>
            </a:r>
          </a:p>
          <a:p>
            <a:r>
              <a:rPr lang="en-US" sz="4400" b="1" spc="-150" dirty="0">
                <a:ln w="0"/>
                <a:solidFill>
                  <a:srgbClr val="4A6EA6"/>
                </a:solidFill>
                <a:latin typeface="Arial" panose="020B0604020202020204" pitchFamily="34" charset="0"/>
                <a:cs typeface="Arial" panose="020B0604020202020204" pitchFamily="34" charset="0"/>
              </a:rPr>
              <a:t>Missing Children</a:t>
            </a:r>
            <a:endParaRPr lang="en-US" dirty="0">
              <a:ln w="0"/>
              <a:solidFill>
                <a:srgbClr val="4A6EA6"/>
              </a:solidFill>
              <a:latin typeface="Arial" panose="020B0604020202020204" pitchFamily="34" charset="0"/>
              <a:cs typeface="Arial" panose="020B0604020202020204" pitchFamily="34" charset="0"/>
            </a:endParaRPr>
          </a:p>
        </p:txBody>
      </p:sp>
      <p:graphicFrame>
        <p:nvGraphicFramePr>
          <p:cNvPr id="32" name="Diagram 31">
            <a:extLst>
              <a:ext uri="{FF2B5EF4-FFF2-40B4-BE49-F238E27FC236}">
                <a16:creationId xmlns:a16="http://schemas.microsoft.com/office/drawing/2014/main" id="{C6BB629A-A1B9-48FB-8A23-E00CDD222D63}"/>
              </a:ext>
            </a:extLst>
          </p:cNvPr>
          <p:cNvGraphicFramePr/>
          <p:nvPr>
            <p:extLst>
              <p:ext uri="{D42A27DB-BD31-4B8C-83A1-F6EECF244321}">
                <p14:modId xmlns:p14="http://schemas.microsoft.com/office/powerpoint/2010/main" val="432718756"/>
              </p:ext>
            </p:extLst>
          </p:nvPr>
        </p:nvGraphicFramePr>
        <p:xfrm>
          <a:off x="121982" y="4070029"/>
          <a:ext cx="12471274" cy="53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6" name="TextBox 35">
            <a:extLst>
              <a:ext uri="{FF2B5EF4-FFF2-40B4-BE49-F238E27FC236}">
                <a16:creationId xmlns:a16="http://schemas.microsoft.com/office/drawing/2014/main" id="{1C5B7FE9-BBA2-4A5F-BF5D-9E0A1B737680}"/>
              </a:ext>
            </a:extLst>
          </p:cNvPr>
          <p:cNvSpPr txBox="1"/>
          <p:nvPr/>
        </p:nvSpPr>
        <p:spPr>
          <a:xfrm>
            <a:off x="121982" y="3559872"/>
            <a:ext cx="4289908" cy="523220"/>
          </a:xfrm>
          <a:prstGeom prst="rect">
            <a:avLst/>
          </a:prstGeom>
          <a:noFill/>
        </p:spPr>
        <p:txBody>
          <a:bodyPr wrap="square">
            <a:spAutoFit/>
          </a:bodyPr>
          <a:lstStyle/>
          <a:p>
            <a:r>
              <a:rPr lang="en-GB" sz="2800" b="1" dirty="0">
                <a:ln w="0"/>
                <a:solidFill>
                  <a:srgbClr val="4A6EA6"/>
                </a:solidFill>
                <a:latin typeface="Arial" panose="020B0604020202020204" pitchFamily="34" charset="0"/>
                <a:cs typeface="Arial" panose="020B0604020202020204" pitchFamily="34" charset="0"/>
              </a:rPr>
              <a:t>Rapid Review Findings</a:t>
            </a:r>
          </a:p>
        </p:txBody>
      </p:sp>
      <p:sp>
        <p:nvSpPr>
          <p:cNvPr id="34" name="Oval 33">
            <a:extLst>
              <a:ext uri="{FF2B5EF4-FFF2-40B4-BE49-F238E27FC236}">
                <a16:creationId xmlns:a16="http://schemas.microsoft.com/office/drawing/2014/main" id="{527FC87A-6911-400F-993F-120EC88ED5C4}"/>
              </a:ext>
            </a:extLst>
          </p:cNvPr>
          <p:cNvSpPr/>
          <p:nvPr/>
        </p:nvSpPr>
        <p:spPr>
          <a:xfrm>
            <a:off x="232837" y="1970399"/>
            <a:ext cx="1480309" cy="1370033"/>
          </a:xfrm>
          <a:prstGeom prst="ellipse">
            <a:avLst/>
          </a:prstGeom>
          <a:solidFill>
            <a:srgbClr val="55C3C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GB" sz="1200" b="1" dirty="0">
                <a:latin typeface="Arial" panose="020B0604020202020204" pitchFamily="34" charset="0"/>
                <a:cs typeface="Arial" panose="020B0604020202020204" pitchFamily="34" charset="0"/>
              </a:rPr>
              <a:t>A rapid review learning event took place in June 2022</a:t>
            </a:r>
          </a:p>
        </p:txBody>
      </p:sp>
      <p:pic>
        <p:nvPicPr>
          <p:cNvPr id="46" name="Graphic 45" descr="Users with solid fill">
            <a:extLst>
              <a:ext uri="{FF2B5EF4-FFF2-40B4-BE49-F238E27FC236}">
                <a16:creationId xmlns:a16="http://schemas.microsoft.com/office/drawing/2014/main" id="{37B5D4DF-8F71-4F9F-A57E-FF8220C9B1C4}"/>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018537" y="1425558"/>
            <a:ext cx="914400" cy="914400"/>
          </a:xfrm>
          <a:prstGeom prst="rect">
            <a:avLst/>
          </a:prstGeom>
        </p:spPr>
      </p:pic>
      <p:sp>
        <p:nvSpPr>
          <p:cNvPr id="47" name="Oval 46">
            <a:extLst>
              <a:ext uri="{FF2B5EF4-FFF2-40B4-BE49-F238E27FC236}">
                <a16:creationId xmlns:a16="http://schemas.microsoft.com/office/drawing/2014/main" id="{0AE358FB-763B-4F74-96BF-AF53750A0DD1}"/>
              </a:ext>
            </a:extLst>
          </p:cNvPr>
          <p:cNvSpPr/>
          <p:nvPr/>
        </p:nvSpPr>
        <p:spPr>
          <a:xfrm>
            <a:off x="1728852" y="1498614"/>
            <a:ext cx="1680449" cy="1532189"/>
          </a:xfrm>
          <a:prstGeom prst="ellipse">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GB" sz="1200" b="1" dirty="0">
                <a:latin typeface="Arial" panose="020B0604020202020204" pitchFamily="34" charset="0"/>
                <a:cs typeface="Arial" panose="020B0604020202020204" pitchFamily="34" charset="0"/>
              </a:rPr>
              <a:t>Professionals from 13 teams / organisations took part in the review</a:t>
            </a:r>
          </a:p>
        </p:txBody>
      </p:sp>
      <p:pic>
        <p:nvPicPr>
          <p:cNvPr id="49" name="Graphic 48" descr="Remote learning language with solid fill">
            <a:extLst>
              <a:ext uri="{FF2B5EF4-FFF2-40B4-BE49-F238E27FC236}">
                <a16:creationId xmlns:a16="http://schemas.microsoft.com/office/drawing/2014/main" id="{75421B7B-F440-432D-BBDD-24147DAF0EA1}"/>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521644" y="2759508"/>
            <a:ext cx="914400" cy="914400"/>
          </a:xfrm>
          <a:prstGeom prst="rect">
            <a:avLst/>
          </a:prstGeom>
        </p:spPr>
      </p:pic>
      <p:pic>
        <p:nvPicPr>
          <p:cNvPr id="7" name="Picture 6" descr="Logo, company name&#10;&#10;Description automatically generated">
            <a:extLst>
              <a:ext uri="{FF2B5EF4-FFF2-40B4-BE49-F238E27FC236}">
                <a16:creationId xmlns:a16="http://schemas.microsoft.com/office/drawing/2014/main" id="{11037348-0C89-4959-AF91-4AEC510E0474}"/>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240717" y="164664"/>
            <a:ext cx="1116753" cy="1370696"/>
          </a:xfrm>
          <a:prstGeom prst="rect">
            <a:avLst/>
          </a:prstGeom>
        </p:spPr>
      </p:pic>
      <p:sp>
        <p:nvSpPr>
          <p:cNvPr id="33" name="Oval 32">
            <a:extLst>
              <a:ext uri="{FF2B5EF4-FFF2-40B4-BE49-F238E27FC236}">
                <a16:creationId xmlns:a16="http://schemas.microsoft.com/office/drawing/2014/main" id="{299FDD00-45A0-4C8F-8418-06056CFEF1F4}"/>
              </a:ext>
            </a:extLst>
          </p:cNvPr>
          <p:cNvSpPr/>
          <p:nvPr/>
        </p:nvSpPr>
        <p:spPr>
          <a:xfrm>
            <a:off x="10922821" y="45564"/>
            <a:ext cx="1806598" cy="1740668"/>
          </a:xfrm>
          <a:prstGeom prst="ellipse">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00" b="1" dirty="0">
                <a:latin typeface="Arial" panose="020B0604020202020204" pitchFamily="34" charset="0"/>
                <a:cs typeface="Arial" panose="020B0604020202020204" pitchFamily="34" charset="0"/>
              </a:rPr>
              <a:t>Click here for the KBSP </a:t>
            </a:r>
            <a:r>
              <a:rPr lang="en-GB" sz="1300" b="1" dirty="0">
                <a:latin typeface="Arial" panose="020B0604020202020204" pitchFamily="34" charset="0"/>
                <a:cs typeface="Arial" panose="020B0604020202020204" pitchFamily="34" charset="0"/>
                <a:hlinkClick r:id="rId12"/>
              </a:rPr>
              <a:t>Multi-agency Protocol for Missing Children</a:t>
            </a:r>
            <a:endParaRPr lang="en-GB" sz="1300" b="1"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9B0B83F7-BEF6-4058-9004-5E9F1CABB6C3}"/>
              </a:ext>
            </a:extLst>
          </p:cNvPr>
          <p:cNvSpPr txBox="1"/>
          <p:nvPr/>
        </p:nvSpPr>
        <p:spPr>
          <a:xfrm>
            <a:off x="3783945" y="1371516"/>
            <a:ext cx="3413740" cy="2188356"/>
          </a:xfrm>
          <a:prstGeom prst="rect">
            <a:avLst/>
          </a:prstGeom>
          <a:noFill/>
        </p:spPr>
        <p:txBody>
          <a:bodyPr wrap="square" rtlCol="0">
            <a:spAutoFit/>
          </a:bodyPr>
          <a:lstStyle/>
          <a:p>
            <a:pPr>
              <a:lnSpc>
                <a:spcPct val="107000"/>
              </a:lnSpc>
              <a:spcAft>
                <a:spcPts val="80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This rapid review looked at one teenager’s experiences during periods of going missing. The review looked at how the safeguarding system worked together to keep them safe during this time and whether there was any learning for the safeguarding partnership</a:t>
            </a:r>
            <a:r>
              <a:rPr lang="en-GB" sz="1400" dirty="0">
                <a:effectLst/>
                <a:latin typeface="Calibri" panose="020F0502020204030204" pitchFamily="34" charset="0"/>
                <a:ea typeface="Calibri" panose="020F0502020204030204" pitchFamily="34" charset="0"/>
                <a:cs typeface="Times New Roman" panose="02020603050405020304" pitchFamily="18" charset="0"/>
              </a:rPr>
              <a:t>.</a:t>
            </a:r>
          </a:p>
        </p:txBody>
      </p:sp>
      <p:pic>
        <p:nvPicPr>
          <p:cNvPr id="11" name="Graphic 10" descr="House with solid fill">
            <a:extLst>
              <a:ext uri="{FF2B5EF4-FFF2-40B4-BE49-F238E27FC236}">
                <a16:creationId xmlns:a16="http://schemas.microsoft.com/office/drawing/2014/main" id="{37B66DF7-3343-460F-B989-EDD6CA9BC90F}"/>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6377795" y="2642171"/>
            <a:ext cx="1427858" cy="1427858"/>
          </a:xfrm>
          <a:prstGeom prst="rect">
            <a:avLst/>
          </a:prstGeom>
        </p:spPr>
      </p:pic>
      <p:pic>
        <p:nvPicPr>
          <p:cNvPr id="14" name="Graphic 13" descr="Document with solid fill">
            <a:extLst>
              <a:ext uri="{FF2B5EF4-FFF2-40B4-BE49-F238E27FC236}">
                <a16:creationId xmlns:a16="http://schemas.microsoft.com/office/drawing/2014/main" id="{37B0BC96-F987-4CE4-B634-D58562056E7D}"/>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11728233" y="1535360"/>
            <a:ext cx="1015370" cy="1015370"/>
          </a:xfrm>
          <a:prstGeom prst="rect">
            <a:avLst/>
          </a:prstGeom>
        </p:spPr>
      </p:pic>
      <p:sp>
        <p:nvSpPr>
          <p:cNvPr id="40" name="TextBox 39">
            <a:extLst>
              <a:ext uri="{FF2B5EF4-FFF2-40B4-BE49-F238E27FC236}">
                <a16:creationId xmlns:a16="http://schemas.microsoft.com/office/drawing/2014/main" id="{F61B99DA-4CAE-4C9A-8468-E09C76812497}"/>
              </a:ext>
            </a:extLst>
          </p:cNvPr>
          <p:cNvSpPr txBox="1"/>
          <p:nvPr/>
        </p:nvSpPr>
        <p:spPr>
          <a:xfrm>
            <a:off x="7760010" y="1011972"/>
            <a:ext cx="3421973" cy="2451825"/>
          </a:xfrm>
          <a:prstGeom prst="rect">
            <a:avLst/>
          </a:prstGeom>
          <a:noFill/>
        </p:spPr>
        <p:txBody>
          <a:bodyPr wrap="square">
            <a:spAutoFit/>
          </a:bodyPr>
          <a:lstStyle/>
          <a:p>
            <a:pPr>
              <a:lnSpc>
                <a:spcPct val="107000"/>
              </a:lnSpc>
              <a:spcAft>
                <a:spcPts val="80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The young person was reported missing nine times in a twelve-month period. They accepted missing return conversations following every recorded episode. The conversations were used to explore reasons for going missing, and discuss what had happened during the missing periods. Action plans were put in place after every conversation. </a:t>
            </a:r>
          </a:p>
        </p:txBody>
      </p:sp>
      <p:pic>
        <p:nvPicPr>
          <p:cNvPr id="6" name="Graphic 5" descr="Folder Search with solid fill">
            <a:extLst>
              <a:ext uri="{FF2B5EF4-FFF2-40B4-BE49-F238E27FC236}">
                <a16:creationId xmlns:a16="http://schemas.microsoft.com/office/drawing/2014/main" id="{A97A2852-67B4-4248-8E96-11BFE8259132}"/>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11446843" y="2905245"/>
            <a:ext cx="1354757" cy="1354757"/>
          </a:xfrm>
          <a:prstGeom prst="rect">
            <a:avLst/>
          </a:prstGeom>
        </p:spPr>
      </p:pic>
    </p:spTree>
    <p:extLst>
      <p:ext uri="{BB962C8B-B14F-4D97-AF65-F5344CB8AC3E}">
        <p14:creationId xmlns:p14="http://schemas.microsoft.com/office/powerpoint/2010/main" val="108648451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B3AA9FFC097854FAA1210CFCE0F43A4" ma:contentTypeVersion="15" ma:contentTypeDescription="Create a new document." ma:contentTypeScope="" ma:versionID="f7d7c2492b34165239ab3f3472ea4037">
  <xsd:schema xmlns:xsd="http://www.w3.org/2001/XMLSchema" xmlns:xs="http://www.w3.org/2001/XMLSchema" xmlns:p="http://schemas.microsoft.com/office/2006/metadata/properties" xmlns:ns2="02872dca-5023-4076-9077-24d4c3624495" xmlns:ns3="a4c675ae-9ba4-4308-97eb-1ec736863f4e" targetNamespace="http://schemas.microsoft.com/office/2006/metadata/properties" ma:root="true" ma:fieldsID="af632ec538ccd389f7ef32f5e7693568" ns2:_="" ns3:_="">
    <xsd:import namespace="02872dca-5023-4076-9077-24d4c3624495"/>
    <xsd:import namespace="a4c675ae-9ba4-4308-97eb-1ec736863f4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3:SharedWithUsers" minOccurs="0"/>
                <xsd:element ref="ns3:SharedWithDetails" minOccurs="0"/>
                <xsd:element ref="ns2:MediaServiceOCR"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2872dca-5023-4076-9077-24d4c362449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f50c9d-bc8f-48ed-ba3c-7168a5cdc8d7"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a4c675ae-9ba4-4308-97eb-1ec736863f4e"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d613eaaf-083b-45e3-b133-b86271c7ae74}" ma:internalName="TaxCatchAll" ma:showField="CatchAllData" ma:web="a4c675ae-9ba4-4308-97eb-1ec736863f4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a4c675ae-9ba4-4308-97eb-1ec736863f4e">
      <UserInfo>
        <DisplayName>Laura Gajdus</DisplayName>
        <AccountId>20</AccountId>
        <AccountType/>
      </UserInfo>
      <UserInfo>
        <DisplayName>Rebecca Dible</DisplayName>
        <AccountId>12</AccountId>
        <AccountType/>
      </UserInfo>
    </SharedWithUsers>
    <lcf76f155ced4ddcb4097134ff3c332f xmlns="02872dca-5023-4076-9077-24d4c3624495">
      <Terms xmlns="http://schemas.microsoft.com/office/infopath/2007/PartnerControls"/>
    </lcf76f155ced4ddcb4097134ff3c332f>
    <TaxCatchAll xmlns="a4c675ae-9ba4-4308-97eb-1ec736863f4e" xsi:nil="true"/>
  </documentManagement>
</p:properties>
</file>

<file path=customXml/itemProps1.xml><?xml version="1.0" encoding="utf-8"?>
<ds:datastoreItem xmlns:ds="http://schemas.openxmlformats.org/officeDocument/2006/customXml" ds:itemID="{4F7C5CCB-9F9D-42AA-9372-AC98C8A96B38}">
  <ds:schemaRefs>
    <ds:schemaRef ds:uri="http://schemas.microsoft.com/sharepoint/v3/contenttype/forms"/>
  </ds:schemaRefs>
</ds:datastoreItem>
</file>

<file path=customXml/itemProps2.xml><?xml version="1.0" encoding="utf-8"?>
<ds:datastoreItem xmlns:ds="http://schemas.openxmlformats.org/officeDocument/2006/customXml" ds:itemID="{6AB144F5-91A6-439E-82D2-61B52A8916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2872dca-5023-4076-9077-24d4c3624495"/>
    <ds:schemaRef ds:uri="a4c675ae-9ba4-4308-97eb-1ec736863f4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68D4E7A-CD6A-4B38-AA12-8AB4194A10D8}">
  <ds:schemaRef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02872dca-5023-4076-9077-24d4c3624495"/>
    <ds:schemaRef ds:uri="http://schemas.microsoft.com/office/2006/documentManagement/types"/>
    <ds:schemaRef ds:uri="a4c675ae-9ba4-4308-97eb-1ec736863f4e"/>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1654</TotalTime>
  <Words>664</Words>
  <Application>Microsoft Office PowerPoint</Application>
  <PresentationFormat>A3 Paper (297x420 mm)</PresentationFormat>
  <Paragraphs>15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Symbol</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Rebecca Dible</dc:creator>
  <cp:lastModifiedBy>Rebecca Dible</cp:lastModifiedBy>
  <cp:revision>13</cp:revision>
  <dcterms:created xsi:type="dcterms:W3CDTF">2021-09-01T12:04:53Z</dcterms:created>
  <dcterms:modified xsi:type="dcterms:W3CDTF">2022-08-23T09:16:00Z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0x010100AB3AA9FFC097854FAA1210CFCE0F43A4</vt:lpwstr>
  </property>
  <property fmtid="{D5CDD505-2E9C-101B-9397-08002B2CF9AE}" pid="3" name="MediaServiceImageTags">
    <vt:lpwstr/>
  </property>
</Properties>
</file>